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6858000" cx="12192000"/>
  <p:notesSz cx="6858000" cy="9144000"/>
  <p:embeddedFontLst>
    <p:embeddedFont>
      <p:font typeface="Quattrocento Sans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QuattrocentoSans-bold.fntdata"/><Relationship Id="rId16" Type="http://schemas.openxmlformats.org/officeDocument/2006/relationships/font" Target="fonts/QuattrocentoSans-regular.fntdata"/><Relationship Id="rId5" Type="http://schemas.openxmlformats.org/officeDocument/2006/relationships/slide" Target="slides/slide1.xml"/><Relationship Id="rId19" Type="http://schemas.openxmlformats.org/officeDocument/2006/relationships/font" Target="fonts/QuattrocentoSans-boldItalic.fntdata"/><Relationship Id="rId6" Type="http://schemas.openxmlformats.org/officeDocument/2006/relationships/slide" Target="slides/slide2.xml"/><Relationship Id="rId18" Type="http://schemas.openxmlformats.org/officeDocument/2006/relationships/font" Target="fonts/QuattrocentoSans-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/>
          <p:nvPr/>
        </p:nvSpPr>
        <p:spPr>
          <a:xfrm flipH="1">
            <a:off x="8534400" y="5321267"/>
            <a:ext cx="3657600" cy="1536733"/>
          </a:xfrm>
          <a:prstGeom prst="rtTriangle">
            <a:avLst/>
          </a:prstGeom>
          <a:solidFill>
            <a:srgbClr val="EC1C2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3" name="Google Shape;13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Quattrocento Sans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15" name="Google Shape;15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18395" y="5677662"/>
            <a:ext cx="905951" cy="10438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1"/>
          <p:cNvSpPr/>
          <p:nvPr/>
        </p:nvSpPr>
        <p:spPr>
          <a:xfrm flipH="1">
            <a:off x="8534400" y="5321267"/>
            <a:ext cx="3657600" cy="1536733"/>
          </a:xfrm>
          <a:prstGeom prst="rtTriangle">
            <a:avLst/>
          </a:prstGeom>
          <a:solidFill>
            <a:srgbClr val="EC1C2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85" name="Google Shape;85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18395" y="5677662"/>
            <a:ext cx="905951" cy="1043813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8" name="Google Shape;88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/>
          <p:nvPr/>
        </p:nvSpPr>
        <p:spPr>
          <a:xfrm flipH="1">
            <a:off x="8534400" y="5321267"/>
            <a:ext cx="3657600" cy="1536733"/>
          </a:xfrm>
          <a:prstGeom prst="rtTriangle">
            <a:avLst/>
          </a:prstGeom>
          <a:solidFill>
            <a:srgbClr val="EC1C2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93" name="Google Shape;93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18395" y="5677662"/>
            <a:ext cx="905951" cy="1043813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6" name="Google Shape;96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/>
          <p:nvPr/>
        </p:nvSpPr>
        <p:spPr>
          <a:xfrm flipH="1">
            <a:off x="8534400" y="5321267"/>
            <a:ext cx="3657600" cy="1536733"/>
          </a:xfrm>
          <a:prstGeom prst="rtTriangle">
            <a:avLst/>
          </a:prstGeom>
          <a:solidFill>
            <a:srgbClr val="EC1C2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18" name="Google Shape;18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18395" y="5677662"/>
            <a:ext cx="905951" cy="104381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2" name="Google Shape;22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/>
          <p:nvPr/>
        </p:nvSpPr>
        <p:spPr>
          <a:xfrm flipH="1">
            <a:off x="8534400" y="5321267"/>
            <a:ext cx="3657600" cy="1536733"/>
          </a:xfrm>
          <a:prstGeom prst="rtTriangle">
            <a:avLst/>
          </a:prstGeom>
          <a:solidFill>
            <a:srgbClr val="EC1C2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26" name="Google Shape;26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18395" y="5677662"/>
            <a:ext cx="905951" cy="1043813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 flipH="1">
            <a:off x="8534400" y="5321267"/>
            <a:ext cx="3657600" cy="1536733"/>
          </a:xfrm>
          <a:prstGeom prst="rtTriangle">
            <a:avLst/>
          </a:prstGeom>
          <a:solidFill>
            <a:srgbClr val="EC1C2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33" name="Google Shape;33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18395" y="5677662"/>
            <a:ext cx="905951" cy="1043813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5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Quattrocento Sans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6" name="Google Shape;36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/>
          <p:nvPr/>
        </p:nvSpPr>
        <p:spPr>
          <a:xfrm flipH="1">
            <a:off x="8534400" y="5321267"/>
            <a:ext cx="3657600" cy="1536733"/>
          </a:xfrm>
          <a:prstGeom prst="rtTriangle">
            <a:avLst/>
          </a:prstGeom>
          <a:solidFill>
            <a:srgbClr val="EC1C2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41" name="Google Shape;41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18395" y="5677662"/>
            <a:ext cx="905951" cy="1043813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"/>
          <p:cNvSpPr/>
          <p:nvPr/>
        </p:nvSpPr>
        <p:spPr>
          <a:xfrm flipH="1">
            <a:off x="8534400" y="5321267"/>
            <a:ext cx="3657600" cy="1536733"/>
          </a:xfrm>
          <a:prstGeom prst="rtTriangle">
            <a:avLst/>
          </a:prstGeom>
          <a:solidFill>
            <a:srgbClr val="EC1C2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50" name="Google Shape;50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18395" y="5677662"/>
            <a:ext cx="905951" cy="1043813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7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3" name="Google Shape;53;p7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5" name="Google Shape;55;p7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6" name="Google Shape;56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8"/>
          <p:cNvSpPr/>
          <p:nvPr/>
        </p:nvSpPr>
        <p:spPr>
          <a:xfrm flipH="1">
            <a:off x="8534400" y="5321267"/>
            <a:ext cx="3657600" cy="1536733"/>
          </a:xfrm>
          <a:prstGeom prst="rtTriangle">
            <a:avLst/>
          </a:prstGeom>
          <a:solidFill>
            <a:srgbClr val="EC1C2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61" name="Google Shape;61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18395" y="5677662"/>
            <a:ext cx="905951" cy="1043813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9"/>
          <p:cNvSpPr/>
          <p:nvPr/>
        </p:nvSpPr>
        <p:spPr>
          <a:xfrm flipH="1">
            <a:off x="8534400" y="5321267"/>
            <a:ext cx="3657600" cy="1536733"/>
          </a:xfrm>
          <a:prstGeom prst="rtTriangle">
            <a:avLst/>
          </a:prstGeom>
          <a:solidFill>
            <a:srgbClr val="EC1C2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67" name="Google Shape;67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18395" y="5677662"/>
            <a:ext cx="905951" cy="1043813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Quattrocento San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70" name="Google Shape;70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1" name="Google Shape;71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0"/>
          <p:cNvSpPr/>
          <p:nvPr/>
        </p:nvSpPr>
        <p:spPr>
          <a:xfrm flipH="1">
            <a:off x="8534400" y="5321267"/>
            <a:ext cx="3657600" cy="1536733"/>
          </a:xfrm>
          <a:prstGeom prst="rtTriangle">
            <a:avLst/>
          </a:prstGeom>
          <a:solidFill>
            <a:srgbClr val="EC1C2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76" name="Google Shape;76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18395" y="5677662"/>
            <a:ext cx="905951" cy="1043813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Quattrocento San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79" name="Google Shape;79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80" name="Google Shape;80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Quattrocento Sans"/>
              <a:buNone/>
              <a:defRPr b="0" i="0" sz="4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3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Quattrocento Sans"/>
              <a:buNone/>
            </a:pPr>
            <a:r>
              <a:rPr lang="ru-RU"/>
              <a:t>Название бизнес-идеи</a:t>
            </a:r>
            <a:endParaRPr/>
          </a:p>
        </p:txBody>
      </p:sp>
      <p:sp>
        <p:nvSpPr>
          <p:cNvPr id="104" name="Google Shape;104;p1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ru-RU"/>
              <a:t>Авторы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Quattrocento Sans"/>
              <a:buNone/>
            </a:pPr>
            <a:r>
              <a:rPr lang="ru-RU"/>
              <a:t>Социальный эффект проекта (с точки зрения решаемой проблемы)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Quattrocento Sans"/>
              <a:buNone/>
            </a:pPr>
            <a:r>
              <a:rPr lang="ru-RU"/>
              <a:t>Команда проекта (с точки зрения реализуемости проекта)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Quattrocento Sans"/>
              <a:buNone/>
            </a:pPr>
            <a:r>
              <a:rPr lang="ru-RU"/>
              <a:t>Актуальность</a:t>
            </a:r>
            <a:endParaRPr/>
          </a:p>
        </p:txBody>
      </p:sp>
      <p:sp>
        <p:nvSpPr>
          <p:cNvPr id="110" name="Google Shape;110;p1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ru-RU"/>
              <a:t>Постановка задачи, решаемой проектом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ru-RU"/>
              <a:t>Результаты анализа заинтересованных сторон (опрос и т.д.)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Quattrocento Sans"/>
              <a:buNone/>
            </a:pPr>
            <a:r>
              <a:rPr lang="ru-RU"/>
              <a:t>Идея проекта</a:t>
            </a:r>
            <a:endParaRPr/>
          </a:p>
        </p:txBody>
      </p:sp>
      <p:sp>
        <p:nvSpPr>
          <p:cNvPr id="116" name="Google Shape;116;p1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/>
              <a:t>Необходимо ответить на вопросы: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ru-RU"/>
              <a:t> В чем суть проекта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ru-RU"/>
              <a:t>Как проект решает задачу актуальности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Quattrocento Sans"/>
              <a:buNone/>
            </a:pPr>
            <a:r>
              <a:rPr lang="ru-RU"/>
              <a:t>Идея</a:t>
            </a:r>
            <a:endParaRPr/>
          </a:p>
        </p:txBody>
      </p:sp>
      <p:sp>
        <p:nvSpPr>
          <p:cNvPr id="122" name="Google Shape;122;p1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ru-RU"/>
              <a:t>Миссия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ru-RU"/>
              <a:t>Цель и задачи бизнес-идеи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ru-RU"/>
              <a:t>Обоснование выбора идеи и ее реализуемость (на основе тестирования гипотезы, опыта, анализа рынка, анализа спроса и конкурентов и т.д.)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Quattrocento Sans"/>
              <a:buNone/>
            </a:pPr>
            <a:r>
              <a:rPr lang="ru-RU"/>
              <a:t>Целевая аудитория проекта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Quattrocento Sans"/>
              <a:buNone/>
            </a:pPr>
            <a:r>
              <a:rPr lang="ru-RU"/>
              <a:t>Ресурсы</a:t>
            </a:r>
            <a:endParaRPr/>
          </a:p>
        </p:txBody>
      </p:sp>
      <p:sp>
        <p:nvSpPr>
          <p:cNvPr id="133" name="Google Shape;133;p1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ru-RU"/>
              <a:t>Доступные ресурсы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ru-RU"/>
              <a:t>Способы обеспечения проекта недостающими ресурсами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ru-RU"/>
              <a:t>Бизнес модель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Quattrocento Sans"/>
              <a:buNone/>
            </a:pPr>
            <a:r>
              <a:rPr lang="ru-RU"/>
              <a:t>План запуска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Quattrocento Sans"/>
              <a:buNone/>
            </a:pPr>
            <a:r>
              <a:rPr lang="ru-RU"/>
              <a:t>Маркетинг проекта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Quattrocento Sans"/>
              <a:buNone/>
            </a:pPr>
            <a:r>
              <a:rPr lang="ru-RU"/>
              <a:t>Финансовая перспективность проекта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Предпринимательство">
      <a:dk1>
        <a:srgbClr val="000000"/>
      </a:dk1>
      <a:lt1>
        <a:srgbClr val="FFFFFF"/>
      </a:lt1>
      <a:dk2>
        <a:srgbClr val="7F7F7F"/>
      </a:dk2>
      <a:lt2>
        <a:srgbClr val="E7E6E6"/>
      </a:lt2>
      <a:accent1>
        <a:srgbClr val="FFD817"/>
      </a:accent1>
      <a:accent2>
        <a:srgbClr val="0C388F"/>
      </a:accent2>
      <a:accent3>
        <a:srgbClr val="01662A"/>
      </a:accent3>
      <a:accent4>
        <a:srgbClr val="FE0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